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6" r:id="rId11"/>
    <p:sldId id="277" r:id="rId12"/>
    <p:sldId id="256" r:id="rId13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A2BA-95A8-4D65-8AAD-BB6817C27D27}" type="datetimeFigureOut">
              <a:rPr lang="vi-VN" smtClean="0"/>
              <a:t>24/09/2016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F8FF-0E2B-4F63-BD75-6ECB7E403D0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9059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A2BA-95A8-4D65-8AAD-BB6817C27D27}" type="datetimeFigureOut">
              <a:rPr lang="vi-VN" smtClean="0"/>
              <a:t>24/09/2016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F8FF-0E2B-4F63-BD75-6ECB7E403D0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72320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A2BA-95A8-4D65-8AAD-BB6817C27D27}" type="datetimeFigureOut">
              <a:rPr lang="vi-VN" smtClean="0"/>
              <a:t>24/09/2016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F8FF-0E2B-4F63-BD75-6ECB7E403D0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86198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1625" y="1600200"/>
            <a:ext cx="8540750" cy="44989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7CECE-0C95-48E6-B6D5-442F016409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0826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A2BA-95A8-4D65-8AAD-BB6817C27D27}" type="datetimeFigureOut">
              <a:rPr lang="vi-VN" smtClean="0"/>
              <a:t>24/09/2016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F8FF-0E2B-4F63-BD75-6ECB7E403D0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54595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A2BA-95A8-4D65-8AAD-BB6817C27D27}" type="datetimeFigureOut">
              <a:rPr lang="vi-VN" smtClean="0"/>
              <a:t>24/09/2016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F8FF-0E2B-4F63-BD75-6ECB7E403D0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3793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A2BA-95A8-4D65-8AAD-BB6817C27D27}" type="datetimeFigureOut">
              <a:rPr lang="vi-VN" smtClean="0"/>
              <a:t>24/09/2016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F8FF-0E2B-4F63-BD75-6ECB7E403D0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62115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A2BA-95A8-4D65-8AAD-BB6817C27D27}" type="datetimeFigureOut">
              <a:rPr lang="vi-VN" smtClean="0"/>
              <a:t>24/09/2016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F8FF-0E2B-4F63-BD75-6ECB7E403D0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50669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A2BA-95A8-4D65-8AAD-BB6817C27D27}" type="datetimeFigureOut">
              <a:rPr lang="vi-VN" smtClean="0"/>
              <a:t>24/09/2016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F8FF-0E2B-4F63-BD75-6ECB7E403D0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57322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A2BA-95A8-4D65-8AAD-BB6817C27D27}" type="datetimeFigureOut">
              <a:rPr lang="vi-VN" smtClean="0"/>
              <a:t>24/09/2016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F8FF-0E2B-4F63-BD75-6ECB7E403D0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35852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A2BA-95A8-4D65-8AAD-BB6817C27D27}" type="datetimeFigureOut">
              <a:rPr lang="vi-VN" smtClean="0"/>
              <a:t>24/09/2016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F8FF-0E2B-4F63-BD75-6ECB7E403D0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1022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A2BA-95A8-4D65-8AAD-BB6817C27D27}" type="datetimeFigureOut">
              <a:rPr lang="vi-VN" smtClean="0"/>
              <a:t>24/09/2016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F8FF-0E2B-4F63-BD75-6ECB7E403D0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24975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2A2BA-95A8-4D65-8AAD-BB6817C27D27}" type="datetimeFigureOut">
              <a:rPr lang="vi-VN" smtClean="0"/>
              <a:t>24/09/2016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AF8FF-0E2B-4F63-BD75-6ECB7E403D0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27571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10" name="Group 222"/>
          <p:cNvGraphicFramePr>
            <a:graphicFrameLocks noGrp="1"/>
          </p:cNvGraphicFramePr>
          <p:nvPr>
            <p:ph idx="1"/>
          </p:nvPr>
        </p:nvGraphicFramePr>
        <p:xfrm>
          <a:off x="107950" y="1524000"/>
          <a:ext cx="8916988" cy="4935538"/>
        </p:xfrm>
        <a:graphic>
          <a:graphicData uri="http://schemas.openxmlformats.org/drawingml/2006/table">
            <a:tbl>
              <a:tblPr/>
              <a:tblGrid>
                <a:gridCol w="1073150"/>
                <a:gridCol w="954088"/>
                <a:gridCol w="935037"/>
                <a:gridCol w="849313"/>
                <a:gridCol w="1066800"/>
                <a:gridCol w="4038600"/>
              </a:tblGrid>
              <a:tr h="609678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Hàng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Viết số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Đọc số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50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Nghìn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marL="8064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marL="920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Trăm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Chục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Đơn vị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82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20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20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505" name="Group 217"/>
          <p:cNvGraphicFramePr>
            <a:graphicFrameLocks noGrp="1"/>
          </p:cNvGraphicFramePr>
          <p:nvPr/>
        </p:nvGraphicFramePr>
        <p:xfrm>
          <a:off x="98425" y="3101975"/>
          <a:ext cx="3787775" cy="518048"/>
        </p:xfrm>
        <a:graphic>
          <a:graphicData uri="http://schemas.openxmlformats.org/drawingml/2006/table">
            <a:tbl>
              <a:tblPr/>
              <a:tblGrid>
                <a:gridCol w="1066800"/>
                <a:gridCol w="990600"/>
                <a:gridCol w="914400"/>
                <a:gridCol w="815975"/>
              </a:tblGrid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664" marB="456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</a:tr>
            </a:tbl>
          </a:graphicData>
        </a:graphic>
      </p:graphicFrame>
      <p:sp>
        <p:nvSpPr>
          <p:cNvPr id="12497" name="Rectangle 209"/>
          <p:cNvSpPr>
            <a:spLocks noChangeArrowheads="1"/>
          </p:cNvSpPr>
          <p:nvPr/>
        </p:nvSpPr>
        <p:spPr bwMode="auto">
          <a:xfrm>
            <a:off x="3962400" y="3124200"/>
            <a:ext cx="990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</a:rPr>
              <a:t>2000</a:t>
            </a:r>
          </a:p>
        </p:txBody>
      </p:sp>
      <p:sp>
        <p:nvSpPr>
          <p:cNvPr id="12500" name="Rectangle 212"/>
          <p:cNvSpPr>
            <a:spLocks noChangeArrowheads="1"/>
          </p:cNvSpPr>
          <p:nvPr/>
        </p:nvSpPr>
        <p:spPr bwMode="auto">
          <a:xfrm>
            <a:off x="5226050" y="3108325"/>
            <a:ext cx="990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solidFill>
                  <a:srgbClr val="00FF00"/>
                </a:solidFill>
                <a:latin typeface="Times New Roman" pitchFamily="18" charset="0"/>
              </a:rPr>
              <a:t>Hai nghìn</a:t>
            </a:r>
          </a:p>
        </p:txBody>
      </p:sp>
    </p:spTree>
    <p:extLst>
      <p:ext uri="{BB962C8B-B14F-4D97-AF65-F5344CB8AC3E}">
        <p14:creationId xmlns:p14="http://schemas.microsoft.com/office/powerpoint/2010/main" val="1008963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7" grpId="0" animBg="1" autoUpdateAnimBg="0"/>
      <p:bldP spid="12500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1" y="332656"/>
            <a:ext cx="777686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ct val="50000"/>
              </a:spcBef>
              <a:buAutoNum type="arabicParenR"/>
            </a:pPr>
            <a:r>
              <a:rPr lang="en-US" altLang="en-US" sz="2800" b="1" smtClean="0">
                <a:solidFill>
                  <a:srgbClr val="7817F9"/>
                </a:solidFill>
                <a:latin typeface="Arial" charset="0"/>
              </a:rPr>
              <a:t>Đọc các số: </a:t>
            </a:r>
          </a:p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7817F9"/>
                </a:solidFill>
                <a:latin typeface="Arial" charset="0"/>
              </a:rPr>
              <a:t> </a:t>
            </a:r>
            <a:r>
              <a:rPr lang="en-US" altLang="en-US" sz="2800" b="1" smtClean="0">
                <a:solidFill>
                  <a:srgbClr val="7817F9"/>
                </a:solidFill>
                <a:latin typeface="Arial" charset="0"/>
              </a:rPr>
              <a:t>   7800 ; 3690 ; 6504 ; 4081 ; 5005</a:t>
            </a:r>
            <a:endParaRPr lang="en-US" altLang="en-US" sz="2800" b="1">
              <a:solidFill>
                <a:srgbClr val="7817F9"/>
              </a:solidFill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7" y="1844824"/>
            <a:ext cx="1512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Arial" pitchFamily="34" charset="0"/>
                <a:cs typeface="Arial" pitchFamily="34" charset="0"/>
              </a:rPr>
              <a:t>Mẫu: </a:t>
            </a:r>
            <a:endParaRPr lang="vi-VN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35696" y="1874703"/>
            <a:ext cx="576064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mtClean="0">
                <a:latin typeface="Arial" pitchFamily="34" charset="0"/>
                <a:cs typeface="Arial" pitchFamily="34" charset="0"/>
              </a:rPr>
              <a:t>7800 đọc là bảy nghìn tám trăm </a:t>
            </a:r>
            <a:endParaRPr lang="vi-VN" sz="28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567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1" y="332656"/>
            <a:ext cx="77768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smtClean="0">
                <a:solidFill>
                  <a:srgbClr val="7817F9"/>
                </a:solidFill>
                <a:latin typeface="Arial" charset="0"/>
              </a:rPr>
              <a:t>2) Số ?</a:t>
            </a:r>
            <a:endParaRPr lang="en-US" altLang="en-US" sz="2800" b="1">
              <a:solidFill>
                <a:srgbClr val="7817F9"/>
              </a:solidFill>
              <a:latin typeface="Arial" charset="0"/>
            </a:endParaRP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867352" y="1866900"/>
            <a:ext cx="9906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en-US" sz="2800" b="1"/>
              <a:t>5616</a:t>
            </a: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0" y="1790700"/>
            <a:ext cx="461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2400"/>
              <a:t>a)</a:t>
            </a:r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-6350" y="3152775"/>
            <a:ext cx="469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2400"/>
              <a:t>b)</a:t>
            </a: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-28575" y="4457700"/>
            <a:ext cx="442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2400"/>
              <a:t>c)</a:t>
            </a:r>
          </a:p>
        </p:txBody>
      </p:sp>
      <p:sp>
        <p:nvSpPr>
          <p:cNvPr id="7" name="Line 18"/>
          <p:cNvSpPr>
            <a:spLocks noChangeShapeType="1"/>
          </p:cNvSpPr>
          <p:nvPr/>
        </p:nvSpPr>
        <p:spPr bwMode="auto">
          <a:xfrm>
            <a:off x="1857952" y="21399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" name="Line 21"/>
          <p:cNvSpPr>
            <a:spLocks noChangeShapeType="1"/>
          </p:cNvSpPr>
          <p:nvPr/>
        </p:nvSpPr>
        <p:spPr bwMode="auto">
          <a:xfrm>
            <a:off x="1771650" y="33909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" name="Line 22"/>
          <p:cNvSpPr>
            <a:spLocks noChangeShapeType="1"/>
          </p:cNvSpPr>
          <p:nvPr/>
        </p:nvSpPr>
        <p:spPr bwMode="auto">
          <a:xfrm>
            <a:off x="7620000" y="47053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" name="Line 23"/>
          <p:cNvSpPr>
            <a:spLocks noChangeShapeType="1"/>
          </p:cNvSpPr>
          <p:nvPr/>
        </p:nvSpPr>
        <p:spPr bwMode="auto">
          <a:xfrm>
            <a:off x="6184900" y="47466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" name="Line 24"/>
          <p:cNvSpPr>
            <a:spLocks noChangeShapeType="1"/>
          </p:cNvSpPr>
          <p:nvPr/>
        </p:nvSpPr>
        <p:spPr bwMode="auto">
          <a:xfrm>
            <a:off x="4724400" y="47371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2" name="Line 25"/>
          <p:cNvSpPr>
            <a:spLocks noChangeShapeType="1"/>
          </p:cNvSpPr>
          <p:nvPr/>
        </p:nvSpPr>
        <p:spPr bwMode="auto">
          <a:xfrm>
            <a:off x="3200400" y="47148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3" name="Line 26"/>
          <p:cNvSpPr>
            <a:spLocks noChangeShapeType="1"/>
          </p:cNvSpPr>
          <p:nvPr/>
        </p:nvSpPr>
        <p:spPr bwMode="auto">
          <a:xfrm>
            <a:off x="1724025" y="47148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4" name="Line 27"/>
          <p:cNvSpPr>
            <a:spLocks noChangeShapeType="1"/>
          </p:cNvSpPr>
          <p:nvPr/>
        </p:nvSpPr>
        <p:spPr bwMode="auto">
          <a:xfrm>
            <a:off x="3244850" y="34194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5" name="Line 28"/>
          <p:cNvSpPr>
            <a:spLocks noChangeShapeType="1"/>
          </p:cNvSpPr>
          <p:nvPr/>
        </p:nvSpPr>
        <p:spPr bwMode="auto">
          <a:xfrm>
            <a:off x="4670425" y="3429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6" name="Line 29"/>
          <p:cNvSpPr>
            <a:spLocks noChangeShapeType="1"/>
          </p:cNvSpPr>
          <p:nvPr/>
        </p:nvSpPr>
        <p:spPr bwMode="auto">
          <a:xfrm>
            <a:off x="6172200" y="3429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" name="Line 30"/>
          <p:cNvSpPr>
            <a:spLocks noChangeShapeType="1"/>
          </p:cNvSpPr>
          <p:nvPr/>
        </p:nvSpPr>
        <p:spPr bwMode="auto">
          <a:xfrm>
            <a:off x="7654925" y="34512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" name="Line 31"/>
          <p:cNvSpPr>
            <a:spLocks noChangeShapeType="1"/>
          </p:cNvSpPr>
          <p:nvPr/>
        </p:nvSpPr>
        <p:spPr bwMode="auto">
          <a:xfrm>
            <a:off x="3267075" y="2159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9" name="Line 32"/>
          <p:cNvSpPr>
            <a:spLocks noChangeShapeType="1"/>
          </p:cNvSpPr>
          <p:nvPr/>
        </p:nvSpPr>
        <p:spPr bwMode="auto">
          <a:xfrm>
            <a:off x="4724400" y="21717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" name="Line 33"/>
          <p:cNvSpPr>
            <a:spLocks noChangeShapeType="1"/>
          </p:cNvSpPr>
          <p:nvPr/>
        </p:nvSpPr>
        <p:spPr bwMode="auto">
          <a:xfrm>
            <a:off x="6181725" y="21812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1" name="Line 34"/>
          <p:cNvSpPr>
            <a:spLocks noChangeShapeType="1"/>
          </p:cNvSpPr>
          <p:nvPr/>
        </p:nvSpPr>
        <p:spPr bwMode="auto">
          <a:xfrm>
            <a:off x="7651750" y="2184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2" name="Rectangle 35"/>
          <p:cNvSpPr>
            <a:spLocks noChangeArrowheads="1"/>
          </p:cNvSpPr>
          <p:nvPr/>
        </p:nvSpPr>
        <p:spPr bwMode="auto">
          <a:xfrm>
            <a:off x="2369127" y="1857375"/>
            <a:ext cx="9906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en-US" sz="2800" b="1"/>
              <a:t>5617</a:t>
            </a:r>
          </a:p>
        </p:txBody>
      </p:sp>
      <p:sp>
        <p:nvSpPr>
          <p:cNvPr id="23" name="Rectangle 36"/>
          <p:cNvSpPr>
            <a:spLocks noChangeArrowheads="1"/>
          </p:cNvSpPr>
          <p:nvPr/>
        </p:nvSpPr>
        <p:spPr bwMode="auto">
          <a:xfrm>
            <a:off x="794616" y="3105150"/>
            <a:ext cx="9906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en-US" sz="2800" b="1"/>
              <a:t>8009</a:t>
            </a:r>
          </a:p>
        </p:txBody>
      </p:sp>
      <p:sp>
        <p:nvSpPr>
          <p:cNvPr id="24" name="Rectangle 37"/>
          <p:cNvSpPr>
            <a:spLocks noChangeArrowheads="1"/>
          </p:cNvSpPr>
          <p:nvPr/>
        </p:nvSpPr>
        <p:spPr bwMode="auto">
          <a:xfrm>
            <a:off x="3779116" y="1866900"/>
            <a:ext cx="9906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altLang="en-US" sz="2800" b="1">
              <a:solidFill>
                <a:srgbClr val="00FF00"/>
              </a:solidFill>
            </a:endParaRPr>
          </a:p>
        </p:txBody>
      </p:sp>
      <p:sp>
        <p:nvSpPr>
          <p:cNvPr id="25" name="Rectangle 38"/>
          <p:cNvSpPr>
            <a:spLocks noChangeArrowheads="1"/>
          </p:cNvSpPr>
          <p:nvPr/>
        </p:nvSpPr>
        <p:spPr bwMode="auto">
          <a:xfrm>
            <a:off x="5226916" y="1882775"/>
            <a:ext cx="9906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altLang="en-US" sz="2800" b="1">
              <a:solidFill>
                <a:srgbClr val="00FF00"/>
              </a:solidFill>
            </a:endParaRPr>
          </a:p>
        </p:txBody>
      </p:sp>
      <p:sp>
        <p:nvSpPr>
          <p:cNvPr id="26" name="Rectangle 39"/>
          <p:cNvSpPr>
            <a:spLocks noChangeArrowheads="1"/>
          </p:cNvSpPr>
          <p:nvPr/>
        </p:nvSpPr>
        <p:spPr bwMode="auto">
          <a:xfrm>
            <a:off x="6706466" y="1905000"/>
            <a:ext cx="9906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altLang="en-US" sz="2800" b="1">
              <a:solidFill>
                <a:srgbClr val="00FF00"/>
              </a:solidFill>
            </a:endParaRPr>
          </a:p>
        </p:txBody>
      </p:sp>
      <p:sp>
        <p:nvSpPr>
          <p:cNvPr id="27" name="Rectangle 40"/>
          <p:cNvSpPr>
            <a:spLocks noChangeArrowheads="1"/>
          </p:cNvSpPr>
          <p:nvPr/>
        </p:nvSpPr>
        <p:spPr bwMode="auto">
          <a:xfrm>
            <a:off x="8154266" y="1914525"/>
            <a:ext cx="9906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altLang="en-US" sz="2800" b="1">
              <a:solidFill>
                <a:srgbClr val="00FF00"/>
              </a:solidFill>
            </a:endParaRPr>
          </a:p>
        </p:txBody>
      </p:sp>
      <p:sp>
        <p:nvSpPr>
          <p:cNvPr id="28" name="Rectangle 41"/>
          <p:cNvSpPr>
            <a:spLocks noChangeArrowheads="1"/>
          </p:cNvSpPr>
          <p:nvPr/>
        </p:nvSpPr>
        <p:spPr bwMode="auto">
          <a:xfrm>
            <a:off x="2280516" y="3124200"/>
            <a:ext cx="9906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en-US" sz="2800" b="1"/>
              <a:t>8010</a:t>
            </a:r>
          </a:p>
        </p:txBody>
      </p:sp>
      <p:sp>
        <p:nvSpPr>
          <p:cNvPr id="29" name="Rectangle 42"/>
          <p:cNvSpPr>
            <a:spLocks noChangeArrowheads="1"/>
          </p:cNvSpPr>
          <p:nvPr/>
        </p:nvSpPr>
        <p:spPr bwMode="auto">
          <a:xfrm>
            <a:off x="3766416" y="3143250"/>
            <a:ext cx="9906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en-US" sz="2800" b="1"/>
              <a:t>8011</a:t>
            </a:r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5185641" y="3140075"/>
            <a:ext cx="9906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altLang="en-US" sz="2800" b="1">
              <a:solidFill>
                <a:srgbClr val="FFFF00"/>
              </a:solidFill>
            </a:endParaRPr>
          </a:p>
        </p:txBody>
      </p:sp>
      <p:sp>
        <p:nvSpPr>
          <p:cNvPr id="31" name="Rectangle 44"/>
          <p:cNvSpPr>
            <a:spLocks noChangeArrowheads="1"/>
          </p:cNvSpPr>
          <p:nvPr/>
        </p:nvSpPr>
        <p:spPr bwMode="auto">
          <a:xfrm>
            <a:off x="6674716" y="3162300"/>
            <a:ext cx="9906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altLang="en-US" sz="2800" b="1">
              <a:solidFill>
                <a:srgbClr val="FFFF00"/>
              </a:solidFill>
            </a:endParaRPr>
          </a:p>
        </p:txBody>
      </p:sp>
      <p:sp>
        <p:nvSpPr>
          <p:cNvPr id="32" name="Rectangle 45"/>
          <p:cNvSpPr>
            <a:spLocks noChangeArrowheads="1"/>
          </p:cNvSpPr>
          <p:nvPr/>
        </p:nvSpPr>
        <p:spPr bwMode="auto">
          <a:xfrm>
            <a:off x="8154266" y="3162300"/>
            <a:ext cx="9906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altLang="en-US" sz="2800" b="1">
              <a:solidFill>
                <a:srgbClr val="FFFF00"/>
              </a:solidFill>
            </a:endParaRPr>
          </a:p>
        </p:txBody>
      </p:sp>
      <p:sp>
        <p:nvSpPr>
          <p:cNvPr id="33" name="Rectangle 46"/>
          <p:cNvSpPr>
            <a:spLocks noChangeArrowheads="1"/>
          </p:cNvSpPr>
          <p:nvPr/>
        </p:nvSpPr>
        <p:spPr bwMode="auto">
          <a:xfrm>
            <a:off x="769216" y="4457700"/>
            <a:ext cx="9906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en-US" sz="2800" b="1"/>
              <a:t>6000</a:t>
            </a:r>
          </a:p>
        </p:txBody>
      </p:sp>
      <p:sp>
        <p:nvSpPr>
          <p:cNvPr id="34" name="Rectangle 48"/>
          <p:cNvSpPr>
            <a:spLocks noChangeArrowheads="1"/>
          </p:cNvSpPr>
          <p:nvPr/>
        </p:nvSpPr>
        <p:spPr bwMode="auto">
          <a:xfrm>
            <a:off x="2242416" y="4422775"/>
            <a:ext cx="9906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en-US" sz="2800" b="1"/>
              <a:t>6001</a:t>
            </a:r>
          </a:p>
        </p:txBody>
      </p:sp>
      <p:sp>
        <p:nvSpPr>
          <p:cNvPr id="35" name="Rectangle 49"/>
          <p:cNvSpPr>
            <a:spLocks noChangeArrowheads="1"/>
          </p:cNvSpPr>
          <p:nvPr/>
        </p:nvSpPr>
        <p:spPr bwMode="auto">
          <a:xfrm>
            <a:off x="3734666" y="4422775"/>
            <a:ext cx="9906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en-US" sz="2800" b="1"/>
              <a:t>6002</a:t>
            </a:r>
          </a:p>
        </p:txBody>
      </p:sp>
      <p:sp>
        <p:nvSpPr>
          <p:cNvPr id="36" name="Rectangle 50"/>
          <p:cNvSpPr>
            <a:spLocks noChangeArrowheads="1"/>
          </p:cNvSpPr>
          <p:nvPr/>
        </p:nvSpPr>
        <p:spPr bwMode="auto">
          <a:xfrm>
            <a:off x="5217391" y="4432300"/>
            <a:ext cx="9906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altLang="en-US" sz="2800" b="1">
              <a:solidFill>
                <a:srgbClr val="FF0000"/>
              </a:solidFill>
            </a:endParaRPr>
          </a:p>
        </p:txBody>
      </p:sp>
      <p:sp>
        <p:nvSpPr>
          <p:cNvPr id="37" name="Rectangle 51"/>
          <p:cNvSpPr>
            <a:spLocks noChangeArrowheads="1"/>
          </p:cNvSpPr>
          <p:nvPr/>
        </p:nvSpPr>
        <p:spPr bwMode="auto">
          <a:xfrm>
            <a:off x="6651625" y="4422775"/>
            <a:ext cx="9906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altLang="en-US" sz="2800" b="1">
              <a:solidFill>
                <a:srgbClr val="FF0000"/>
              </a:solidFill>
            </a:endParaRPr>
          </a:p>
        </p:txBody>
      </p:sp>
      <p:sp>
        <p:nvSpPr>
          <p:cNvPr id="38" name="Rectangle 52"/>
          <p:cNvSpPr>
            <a:spLocks noChangeArrowheads="1"/>
          </p:cNvSpPr>
          <p:nvPr/>
        </p:nvSpPr>
        <p:spPr bwMode="auto">
          <a:xfrm>
            <a:off x="8108950" y="4400550"/>
            <a:ext cx="9906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altLang="en-US" sz="28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83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3" presetClass="entr" presetSubtype="16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9" dur="2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1" y="332656"/>
            <a:ext cx="806489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smtClean="0">
                <a:solidFill>
                  <a:srgbClr val="7817F9"/>
                </a:solidFill>
                <a:latin typeface="Arial" charset="0"/>
              </a:rPr>
              <a:t>3) Viết các số thích hợp vào chỗ chấm:</a:t>
            </a:r>
          </a:p>
          <a:p>
            <a:pPr>
              <a:spcBef>
                <a:spcPct val="50000"/>
              </a:spcBef>
            </a:pPr>
            <a:endParaRPr lang="en-US" altLang="en-US" sz="2800" b="1" smtClean="0">
              <a:solidFill>
                <a:srgbClr val="7817F9"/>
              </a:solidFill>
              <a:latin typeface="Arial" charset="0"/>
            </a:endParaRPr>
          </a:p>
          <a:p>
            <a:pPr marL="971550" lvl="1" indent="-514350">
              <a:spcBef>
                <a:spcPct val="50000"/>
              </a:spcBef>
              <a:buAutoNum type="alphaLcParenR"/>
            </a:pPr>
            <a:r>
              <a:rPr lang="en-US" altLang="en-US" sz="2800" b="1" smtClean="0">
                <a:latin typeface="Arial" charset="0"/>
              </a:rPr>
              <a:t>3000 ; 4000 ; 5000 ; … ; … ; … .</a:t>
            </a:r>
          </a:p>
          <a:p>
            <a:pPr marL="971550" lvl="1" indent="-514350">
              <a:spcBef>
                <a:spcPct val="50000"/>
              </a:spcBef>
              <a:buAutoNum type="alphaLcParenR"/>
            </a:pPr>
            <a:r>
              <a:rPr lang="en-US" altLang="en-US" sz="2800" b="1" smtClean="0">
                <a:latin typeface="Arial" charset="0"/>
              </a:rPr>
              <a:t>9000 ; 9100 ; 9200 ; … ; … ; … .</a:t>
            </a:r>
          </a:p>
          <a:p>
            <a:pPr>
              <a:spcBef>
                <a:spcPct val="50000"/>
              </a:spcBef>
            </a:pPr>
            <a:r>
              <a:rPr lang="en-US" altLang="en-US" sz="2800" b="1" smtClean="0">
                <a:latin typeface="Arial" charset="0"/>
              </a:rPr>
              <a:t>     c) 4420 ; 4430 ; 4440 ; … ; … ; … .</a:t>
            </a:r>
            <a:endParaRPr lang="en-US" altLang="en-US" sz="2800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87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91" name="Group 111"/>
          <p:cNvGraphicFramePr>
            <a:graphicFrameLocks noGrp="1"/>
          </p:cNvGraphicFramePr>
          <p:nvPr>
            <p:ph idx="1"/>
          </p:nvPr>
        </p:nvGraphicFramePr>
        <p:xfrm>
          <a:off x="107950" y="1524000"/>
          <a:ext cx="8915400" cy="4906964"/>
        </p:xfrm>
        <a:graphic>
          <a:graphicData uri="http://schemas.openxmlformats.org/drawingml/2006/table">
            <a:tbl>
              <a:tblPr/>
              <a:tblGrid>
                <a:gridCol w="1073150"/>
                <a:gridCol w="954088"/>
                <a:gridCol w="933450"/>
                <a:gridCol w="849312"/>
                <a:gridCol w="1035050"/>
                <a:gridCol w="4070350"/>
              </a:tblGrid>
              <a:tr h="609679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Hàng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Viết số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Đọc số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50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Nghìn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Trăm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Chục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Đơn vị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82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ìn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6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20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92" name="Group 112"/>
          <p:cNvGraphicFramePr>
            <a:graphicFrameLocks noGrp="1"/>
          </p:cNvGraphicFramePr>
          <p:nvPr/>
        </p:nvGraphicFramePr>
        <p:xfrm>
          <a:off x="98425" y="3581400"/>
          <a:ext cx="3810000" cy="609600"/>
        </p:xfrm>
        <a:graphic>
          <a:graphicData uri="http://schemas.openxmlformats.org/drawingml/2006/table">
            <a:tbl>
              <a:tblPr/>
              <a:tblGrid>
                <a:gridCol w="1066800"/>
                <a:gridCol w="990600"/>
                <a:gridCol w="914400"/>
                <a:gridCol w="838200"/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</a:tr>
            </a:tbl>
          </a:graphicData>
        </a:graphic>
      </p:graphicFrame>
      <p:sp>
        <p:nvSpPr>
          <p:cNvPr id="20555" name="Rectangle 75"/>
          <p:cNvSpPr>
            <a:spLocks noChangeArrowheads="1"/>
          </p:cNvSpPr>
          <p:nvPr/>
        </p:nvSpPr>
        <p:spPr bwMode="auto">
          <a:xfrm>
            <a:off x="3962400" y="3733800"/>
            <a:ext cx="914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</a:rPr>
              <a:t>2700</a:t>
            </a:r>
          </a:p>
        </p:txBody>
      </p:sp>
      <p:sp>
        <p:nvSpPr>
          <p:cNvPr id="20556" name="Rectangle 76"/>
          <p:cNvSpPr>
            <a:spLocks noChangeArrowheads="1"/>
          </p:cNvSpPr>
          <p:nvPr/>
        </p:nvSpPr>
        <p:spPr bwMode="auto">
          <a:xfrm>
            <a:off x="5438775" y="3733800"/>
            <a:ext cx="1733550" cy="2984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solidFill>
                  <a:srgbClr val="00FF00"/>
                </a:solidFill>
                <a:latin typeface="Times New Roman" pitchFamily="18" charset="0"/>
              </a:rPr>
              <a:t>Hai nghìn bảy trăm</a:t>
            </a:r>
          </a:p>
        </p:txBody>
      </p:sp>
    </p:spTree>
    <p:extLst>
      <p:ext uri="{BB962C8B-B14F-4D97-AF65-F5344CB8AC3E}">
        <p14:creationId xmlns:p14="http://schemas.microsoft.com/office/powerpoint/2010/main" val="356323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5" grpId="0" animBg="1" autoUpdateAnimBg="0"/>
      <p:bldP spid="20556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Group 2"/>
          <p:cNvGraphicFramePr>
            <a:graphicFrameLocks noGrp="1"/>
          </p:cNvGraphicFramePr>
          <p:nvPr>
            <p:ph idx="1"/>
          </p:nvPr>
        </p:nvGraphicFramePr>
        <p:xfrm>
          <a:off x="107950" y="1524000"/>
          <a:ext cx="8915400" cy="4829176"/>
        </p:xfrm>
        <a:graphic>
          <a:graphicData uri="http://schemas.openxmlformats.org/drawingml/2006/table">
            <a:tbl>
              <a:tblPr/>
              <a:tblGrid>
                <a:gridCol w="1073150"/>
                <a:gridCol w="954088"/>
                <a:gridCol w="933450"/>
                <a:gridCol w="849312"/>
                <a:gridCol w="1035050"/>
                <a:gridCol w="4070350"/>
              </a:tblGrid>
              <a:tr h="609600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Hàng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Viết số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Đọc số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Nghìn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Trăm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Chục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Đơn vị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ìn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nghìn bảy trăm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615" name="Group 63"/>
          <p:cNvGraphicFramePr>
            <a:graphicFrameLocks noGrp="1"/>
          </p:cNvGraphicFramePr>
          <p:nvPr/>
        </p:nvGraphicFramePr>
        <p:xfrm>
          <a:off x="98425" y="4114800"/>
          <a:ext cx="3810000" cy="533400"/>
        </p:xfrm>
        <a:graphic>
          <a:graphicData uri="http://schemas.openxmlformats.org/drawingml/2006/table">
            <a:tbl>
              <a:tblPr/>
              <a:tblGrid>
                <a:gridCol w="1066800"/>
                <a:gridCol w="990600"/>
                <a:gridCol w="914400"/>
                <a:gridCol w="838200"/>
              </a:tblGrid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</a:tr>
            </a:tbl>
          </a:graphicData>
        </a:graphic>
      </p:graphicFrame>
      <p:sp>
        <p:nvSpPr>
          <p:cNvPr id="23627" name="Rectangle 75"/>
          <p:cNvSpPr>
            <a:spLocks noChangeArrowheads="1"/>
          </p:cNvSpPr>
          <p:nvPr/>
        </p:nvSpPr>
        <p:spPr bwMode="auto">
          <a:xfrm>
            <a:off x="3962400" y="4222750"/>
            <a:ext cx="914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</a:rPr>
              <a:t>2750</a:t>
            </a:r>
          </a:p>
        </p:txBody>
      </p:sp>
      <p:sp>
        <p:nvSpPr>
          <p:cNvPr id="23628" name="Rectangle 76"/>
          <p:cNvSpPr>
            <a:spLocks noChangeArrowheads="1"/>
          </p:cNvSpPr>
          <p:nvPr/>
        </p:nvSpPr>
        <p:spPr bwMode="auto">
          <a:xfrm>
            <a:off x="6016625" y="4222750"/>
            <a:ext cx="1733550" cy="2984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solidFill>
                  <a:srgbClr val="00FF00"/>
                </a:solidFill>
                <a:latin typeface="Times New Roman" pitchFamily="18" charset="0"/>
              </a:rPr>
              <a:t>Hai nghìn bảy trăm năm mươi</a:t>
            </a:r>
          </a:p>
        </p:txBody>
      </p:sp>
    </p:spTree>
    <p:extLst>
      <p:ext uri="{BB962C8B-B14F-4D97-AF65-F5344CB8AC3E}">
        <p14:creationId xmlns:p14="http://schemas.microsoft.com/office/powerpoint/2010/main" val="287498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27" grpId="0" animBg="1"/>
      <p:bldP spid="236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55" name="Group 79"/>
          <p:cNvGraphicFramePr>
            <a:graphicFrameLocks noGrp="1"/>
          </p:cNvGraphicFramePr>
          <p:nvPr>
            <p:ph idx="1"/>
          </p:nvPr>
        </p:nvGraphicFramePr>
        <p:xfrm>
          <a:off x="107950" y="1524000"/>
          <a:ext cx="8915400" cy="4829176"/>
        </p:xfrm>
        <a:graphic>
          <a:graphicData uri="http://schemas.openxmlformats.org/drawingml/2006/table">
            <a:tbl>
              <a:tblPr/>
              <a:tblGrid>
                <a:gridCol w="1073150"/>
                <a:gridCol w="954088"/>
                <a:gridCol w="933450"/>
                <a:gridCol w="849312"/>
                <a:gridCol w="1035050"/>
                <a:gridCol w="4070350"/>
              </a:tblGrid>
              <a:tr h="609600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Hàng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Viết số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Đọc số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Nghìn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Trăm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Chục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Đơn vị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ìn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nghìn bảy trăm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2750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nghìn bảy trăm năm mươi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639" name="Group 63"/>
          <p:cNvGraphicFramePr>
            <a:graphicFrameLocks noGrp="1"/>
          </p:cNvGraphicFramePr>
          <p:nvPr/>
        </p:nvGraphicFramePr>
        <p:xfrm>
          <a:off x="98425" y="4648200"/>
          <a:ext cx="3810000" cy="533400"/>
        </p:xfrm>
        <a:graphic>
          <a:graphicData uri="http://schemas.openxmlformats.org/drawingml/2006/table">
            <a:tbl>
              <a:tblPr/>
              <a:tblGrid>
                <a:gridCol w="1066800"/>
                <a:gridCol w="990600"/>
                <a:gridCol w="914400"/>
                <a:gridCol w="838200"/>
              </a:tblGrid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</a:tr>
            </a:tbl>
          </a:graphicData>
        </a:graphic>
      </p:graphicFrame>
      <p:sp>
        <p:nvSpPr>
          <p:cNvPr id="24651" name="Rectangle 75"/>
          <p:cNvSpPr>
            <a:spLocks noChangeArrowheads="1"/>
          </p:cNvSpPr>
          <p:nvPr/>
        </p:nvSpPr>
        <p:spPr bwMode="auto">
          <a:xfrm>
            <a:off x="3962400" y="4778375"/>
            <a:ext cx="914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</a:rPr>
              <a:t>2020</a:t>
            </a:r>
          </a:p>
        </p:txBody>
      </p:sp>
      <p:sp>
        <p:nvSpPr>
          <p:cNvPr id="24652" name="Rectangle 76"/>
          <p:cNvSpPr>
            <a:spLocks noChangeArrowheads="1"/>
          </p:cNvSpPr>
          <p:nvPr/>
        </p:nvSpPr>
        <p:spPr bwMode="auto">
          <a:xfrm>
            <a:off x="6083300" y="4806950"/>
            <a:ext cx="1733550" cy="2984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solidFill>
                  <a:srgbClr val="00FF00"/>
                </a:solidFill>
                <a:latin typeface="Times New Roman" pitchFamily="18" charset="0"/>
              </a:rPr>
              <a:t>Hai nghìn không trăm hai mươi</a:t>
            </a:r>
          </a:p>
        </p:txBody>
      </p:sp>
    </p:spTree>
    <p:extLst>
      <p:ext uri="{BB962C8B-B14F-4D97-AF65-F5344CB8AC3E}">
        <p14:creationId xmlns:p14="http://schemas.microsoft.com/office/powerpoint/2010/main" val="1428722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51" grpId="0" animBg="1"/>
      <p:bldP spid="246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80" name="Group 80"/>
          <p:cNvGraphicFramePr>
            <a:graphicFrameLocks noGrp="1"/>
          </p:cNvGraphicFramePr>
          <p:nvPr>
            <p:ph idx="1"/>
          </p:nvPr>
        </p:nvGraphicFramePr>
        <p:xfrm>
          <a:off x="107950" y="1524000"/>
          <a:ext cx="8915400" cy="4767548"/>
        </p:xfrm>
        <a:graphic>
          <a:graphicData uri="http://schemas.openxmlformats.org/drawingml/2006/table">
            <a:tbl>
              <a:tblPr/>
              <a:tblGrid>
                <a:gridCol w="1073150"/>
                <a:gridCol w="954088"/>
                <a:gridCol w="933450"/>
                <a:gridCol w="849312"/>
                <a:gridCol w="1035050"/>
                <a:gridCol w="4070350"/>
              </a:tblGrid>
              <a:tr h="609519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Hàng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Viết số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Đọc số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7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Nghìn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Trăm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Chục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Đơn vị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80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2000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ìn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2700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nghìn bảy trăm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3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2750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nghìn bảy trăm năm mươi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2020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nghìn không trăm hai mươi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681" name="Group 81"/>
          <p:cNvGraphicFramePr>
            <a:graphicFrameLocks noGrp="1"/>
          </p:cNvGraphicFramePr>
          <p:nvPr/>
        </p:nvGraphicFramePr>
        <p:xfrm>
          <a:off x="98425" y="5181600"/>
          <a:ext cx="3810000" cy="533400"/>
        </p:xfrm>
        <a:graphic>
          <a:graphicData uri="http://schemas.openxmlformats.org/drawingml/2006/table">
            <a:tbl>
              <a:tblPr/>
              <a:tblGrid>
                <a:gridCol w="1066800"/>
                <a:gridCol w="990600"/>
                <a:gridCol w="914400"/>
                <a:gridCol w="838200"/>
              </a:tblGrid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</a:tr>
            </a:tbl>
          </a:graphicData>
        </a:graphic>
      </p:graphicFrame>
      <p:sp>
        <p:nvSpPr>
          <p:cNvPr id="25675" name="Rectangle 75"/>
          <p:cNvSpPr>
            <a:spLocks noChangeArrowheads="1"/>
          </p:cNvSpPr>
          <p:nvPr/>
        </p:nvSpPr>
        <p:spPr bwMode="auto">
          <a:xfrm>
            <a:off x="3962400" y="5289550"/>
            <a:ext cx="914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</a:rPr>
              <a:t>2402</a:t>
            </a:r>
          </a:p>
        </p:txBody>
      </p:sp>
      <p:sp>
        <p:nvSpPr>
          <p:cNvPr id="25676" name="Rectangle 76"/>
          <p:cNvSpPr>
            <a:spLocks noChangeArrowheads="1"/>
          </p:cNvSpPr>
          <p:nvPr/>
        </p:nvSpPr>
        <p:spPr bwMode="auto">
          <a:xfrm>
            <a:off x="5905500" y="5318125"/>
            <a:ext cx="1733550" cy="2984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solidFill>
                  <a:srgbClr val="00FF00"/>
                </a:solidFill>
                <a:latin typeface="Times New Roman" pitchFamily="18" charset="0"/>
              </a:rPr>
              <a:t>Hai nghìn bốn trăm linh hai </a:t>
            </a:r>
          </a:p>
        </p:txBody>
      </p:sp>
    </p:spTree>
    <p:extLst>
      <p:ext uri="{BB962C8B-B14F-4D97-AF65-F5344CB8AC3E}">
        <p14:creationId xmlns:p14="http://schemas.microsoft.com/office/powerpoint/2010/main" val="32672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75" grpId="0" animBg="1" autoUpdateAnimBg="0"/>
      <p:bldP spid="25676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702" name="Group 78"/>
          <p:cNvGraphicFramePr>
            <a:graphicFrameLocks noGrp="1"/>
          </p:cNvGraphicFramePr>
          <p:nvPr>
            <p:ph idx="1"/>
          </p:nvPr>
        </p:nvGraphicFramePr>
        <p:xfrm>
          <a:off x="107950" y="1524000"/>
          <a:ext cx="8915400" cy="4767548"/>
        </p:xfrm>
        <a:graphic>
          <a:graphicData uri="http://schemas.openxmlformats.org/drawingml/2006/table">
            <a:tbl>
              <a:tblPr/>
              <a:tblGrid>
                <a:gridCol w="1073150"/>
                <a:gridCol w="954088"/>
                <a:gridCol w="933450"/>
                <a:gridCol w="849312"/>
                <a:gridCol w="1035050"/>
                <a:gridCol w="4070350"/>
              </a:tblGrid>
              <a:tr h="609519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Hàng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Viết số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Đọc số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7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Nghìn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Trăm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Chục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Đơn vị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80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2000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ìn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2700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nghìn bảy trăm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3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2750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nghìn bảy trăm năm mươi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2020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nghìn không trăm hai mươi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2402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nghìn bốn trăm linh hai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703" name="Group 79"/>
          <p:cNvGraphicFramePr>
            <a:graphicFrameLocks noGrp="1"/>
          </p:cNvGraphicFramePr>
          <p:nvPr/>
        </p:nvGraphicFramePr>
        <p:xfrm>
          <a:off x="98425" y="5715000"/>
          <a:ext cx="3810000" cy="609600"/>
        </p:xfrm>
        <a:graphic>
          <a:graphicData uri="http://schemas.openxmlformats.org/drawingml/2006/table">
            <a:tbl>
              <a:tblPr/>
              <a:tblGrid>
                <a:gridCol w="1066800"/>
                <a:gridCol w="990600"/>
                <a:gridCol w="914400"/>
                <a:gridCol w="838200"/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</a:tr>
            </a:tbl>
          </a:graphicData>
        </a:graphic>
      </p:graphicFrame>
      <p:sp>
        <p:nvSpPr>
          <p:cNvPr id="26699" name="Rectangle 75"/>
          <p:cNvSpPr>
            <a:spLocks noChangeArrowheads="1"/>
          </p:cNvSpPr>
          <p:nvPr/>
        </p:nvSpPr>
        <p:spPr bwMode="auto">
          <a:xfrm>
            <a:off x="3962400" y="5822950"/>
            <a:ext cx="914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</a:rPr>
              <a:t>2005</a:t>
            </a:r>
          </a:p>
        </p:txBody>
      </p:sp>
      <p:sp>
        <p:nvSpPr>
          <p:cNvPr id="26700" name="Rectangle 76"/>
          <p:cNvSpPr>
            <a:spLocks noChangeArrowheads="1"/>
          </p:cNvSpPr>
          <p:nvPr/>
        </p:nvSpPr>
        <p:spPr bwMode="auto">
          <a:xfrm>
            <a:off x="6127750" y="5829300"/>
            <a:ext cx="1733550" cy="2984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solidFill>
                  <a:srgbClr val="00FF00"/>
                </a:solidFill>
                <a:latin typeface="Times New Roman" pitchFamily="18" charset="0"/>
              </a:rPr>
              <a:t>Hai nghìn không trăm linh năm </a:t>
            </a:r>
          </a:p>
        </p:txBody>
      </p:sp>
    </p:spTree>
    <p:extLst>
      <p:ext uri="{BB962C8B-B14F-4D97-AF65-F5344CB8AC3E}">
        <p14:creationId xmlns:p14="http://schemas.microsoft.com/office/powerpoint/2010/main" val="217574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99" grpId="0" animBg="1" autoUpdateAnimBg="0"/>
      <p:bldP spid="26700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782" name="Group 110"/>
          <p:cNvGraphicFramePr>
            <a:graphicFrameLocks noGrp="1"/>
          </p:cNvGraphicFramePr>
          <p:nvPr>
            <p:ph sz="half" idx="1"/>
          </p:nvPr>
        </p:nvGraphicFramePr>
        <p:xfrm>
          <a:off x="0" y="1600200"/>
          <a:ext cx="9144000" cy="4721283"/>
        </p:xfrm>
        <a:graphic>
          <a:graphicData uri="http://schemas.openxmlformats.org/drawingml/2006/table">
            <a:tbl>
              <a:tblPr/>
              <a:tblGrid>
                <a:gridCol w="1100138"/>
                <a:gridCol w="981075"/>
                <a:gridCol w="954087"/>
                <a:gridCol w="839788"/>
                <a:gridCol w="1093787"/>
                <a:gridCol w="4175125"/>
              </a:tblGrid>
              <a:tr h="520630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Hàng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Viết số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Đọc số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507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Nghìn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Trăm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Chục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Đơn vị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06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2000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ìn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22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2700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nghìn bảy trăm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06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2750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nghìn bảy trăm năm mươi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33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2020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nghìn không trăm hai mươi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80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2402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nghìn bốn trăm linh hai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49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2005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nghìn không trăm linh năm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759" name="Group 87"/>
          <p:cNvGraphicFramePr>
            <a:graphicFrameLocks noGrp="1"/>
          </p:cNvGraphicFramePr>
          <p:nvPr>
            <p:ph sz="half" idx="2"/>
          </p:nvPr>
        </p:nvGraphicFramePr>
        <p:xfrm>
          <a:off x="98425" y="4605338"/>
          <a:ext cx="3733800" cy="533400"/>
        </p:xfrm>
        <a:graphic>
          <a:graphicData uri="http://schemas.openxmlformats.org/drawingml/2006/table">
            <a:tbl>
              <a:tblPr/>
              <a:tblGrid>
                <a:gridCol w="1046163"/>
                <a:gridCol w="969962"/>
                <a:gridCol w="896938"/>
                <a:gridCol w="820737"/>
              </a:tblGrid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</a:tr>
            </a:tbl>
          </a:graphicData>
        </a:graphic>
      </p:graphicFrame>
      <p:sp>
        <p:nvSpPr>
          <p:cNvPr id="28753" name="Rectangle 81"/>
          <p:cNvSpPr>
            <a:spLocks noChangeArrowheads="1"/>
          </p:cNvSpPr>
          <p:nvPr/>
        </p:nvSpPr>
        <p:spPr bwMode="auto">
          <a:xfrm>
            <a:off x="3027363" y="4627563"/>
            <a:ext cx="838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8778" name="Rectangle 106"/>
          <p:cNvSpPr>
            <a:spLocks noChangeArrowheads="1"/>
          </p:cNvSpPr>
          <p:nvPr/>
        </p:nvSpPr>
        <p:spPr bwMode="auto">
          <a:xfrm>
            <a:off x="1108075" y="4614863"/>
            <a:ext cx="990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4520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8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53" grpId="0" animBg="1"/>
      <p:bldP spid="2877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59" name="Group 3"/>
          <p:cNvGraphicFramePr>
            <a:graphicFrameLocks noGrp="1"/>
          </p:cNvGraphicFramePr>
          <p:nvPr>
            <p:ph sz="half" idx="1"/>
          </p:nvPr>
        </p:nvGraphicFramePr>
        <p:xfrm>
          <a:off x="0" y="1600200"/>
          <a:ext cx="9144000" cy="4721283"/>
        </p:xfrm>
        <a:graphic>
          <a:graphicData uri="http://schemas.openxmlformats.org/drawingml/2006/table">
            <a:tbl>
              <a:tblPr/>
              <a:tblGrid>
                <a:gridCol w="1100138"/>
                <a:gridCol w="981075"/>
                <a:gridCol w="954087"/>
                <a:gridCol w="839788"/>
                <a:gridCol w="1093787"/>
                <a:gridCol w="4175125"/>
              </a:tblGrid>
              <a:tr h="520630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Hàng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Viết số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Đọc số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507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Nghìn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Trăm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Chục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Đơn vị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06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2000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ìn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22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2700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nghìn bảy trăm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06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2750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nghìn bảy trăm năm mươi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33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2020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nghìn không trăm hai mươi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80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2402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nghìn bốn trăm linh hai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49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2005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nghìn không trăm linh năm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134" name="Group 78"/>
          <p:cNvGraphicFramePr>
            <a:graphicFrameLocks noGrp="1"/>
          </p:cNvGraphicFramePr>
          <p:nvPr>
            <p:ph sz="half" idx="2"/>
          </p:nvPr>
        </p:nvGraphicFramePr>
        <p:xfrm>
          <a:off x="0" y="5141913"/>
          <a:ext cx="3832225" cy="533400"/>
        </p:xfrm>
        <a:graphic>
          <a:graphicData uri="http://schemas.openxmlformats.org/drawingml/2006/table">
            <a:tbl>
              <a:tblPr/>
              <a:tblGrid>
                <a:gridCol w="1073150"/>
                <a:gridCol w="996950"/>
                <a:gridCol w="977900"/>
                <a:gridCol w="784225"/>
              </a:tblGrid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</a:tr>
            </a:tbl>
          </a:graphicData>
        </a:graphic>
      </p:graphicFrame>
      <p:sp>
        <p:nvSpPr>
          <p:cNvPr id="45132" name="Rectangle 76"/>
          <p:cNvSpPr>
            <a:spLocks noChangeArrowheads="1"/>
          </p:cNvSpPr>
          <p:nvPr/>
        </p:nvSpPr>
        <p:spPr bwMode="auto">
          <a:xfrm>
            <a:off x="2078038" y="5122863"/>
            <a:ext cx="949325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3726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3" name="Group 3"/>
          <p:cNvGraphicFramePr>
            <a:graphicFrameLocks noGrp="1"/>
          </p:cNvGraphicFramePr>
          <p:nvPr>
            <p:ph sz="half" idx="1"/>
          </p:nvPr>
        </p:nvGraphicFramePr>
        <p:xfrm>
          <a:off x="0" y="1600200"/>
          <a:ext cx="9144000" cy="4721283"/>
        </p:xfrm>
        <a:graphic>
          <a:graphicData uri="http://schemas.openxmlformats.org/drawingml/2006/table">
            <a:tbl>
              <a:tblPr/>
              <a:tblGrid>
                <a:gridCol w="1100138"/>
                <a:gridCol w="981075"/>
                <a:gridCol w="954087"/>
                <a:gridCol w="839788"/>
                <a:gridCol w="1093787"/>
                <a:gridCol w="4175125"/>
              </a:tblGrid>
              <a:tr h="520630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Hàng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Viết số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Đọc số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507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Nghìn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Trăm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Chục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Đơn vị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06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2000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ìn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22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2700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nghìn bảy trăm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06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2750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nghìn bảy trăm năm mươi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33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2020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nghìn không trăm hai mươi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80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2402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nghìn bốn trăm linh hai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49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2005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nghìn không trăm linh năm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158" name="Group 78"/>
          <p:cNvGraphicFramePr>
            <a:graphicFrameLocks noGrp="1"/>
          </p:cNvGraphicFramePr>
          <p:nvPr>
            <p:ph sz="half" idx="2"/>
          </p:nvPr>
        </p:nvGraphicFramePr>
        <p:xfrm>
          <a:off x="0" y="5715000"/>
          <a:ext cx="3832225" cy="609600"/>
        </p:xfrm>
        <a:graphic>
          <a:graphicData uri="http://schemas.openxmlformats.org/drawingml/2006/table">
            <a:tbl>
              <a:tblPr/>
              <a:tblGrid>
                <a:gridCol w="1073150"/>
                <a:gridCol w="996950"/>
                <a:gridCol w="919163"/>
                <a:gridCol w="842962"/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</a:tr>
            </a:tbl>
          </a:graphicData>
        </a:graphic>
      </p:graphicFrame>
      <p:sp>
        <p:nvSpPr>
          <p:cNvPr id="46156" name="Rectangle 76"/>
          <p:cNvSpPr>
            <a:spLocks noChangeArrowheads="1"/>
          </p:cNvSpPr>
          <p:nvPr/>
        </p:nvSpPr>
        <p:spPr bwMode="auto">
          <a:xfrm>
            <a:off x="2057400" y="5715000"/>
            <a:ext cx="990600" cy="581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46157" name="Rectangle 77"/>
          <p:cNvSpPr>
            <a:spLocks noChangeArrowheads="1"/>
          </p:cNvSpPr>
          <p:nvPr/>
        </p:nvSpPr>
        <p:spPr bwMode="auto">
          <a:xfrm>
            <a:off x="1066800" y="5715000"/>
            <a:ext cx="1066800" cy="595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48870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56" grpId="0" animBg="1" autoUpdateAnimBg="0"/>
      <p:bldP spid="46157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575</Words>
  <Application>Microsoft Office PowerPoint</Application>
  <PresentationFormat>On-screen Show (4:3)</PresentationFormat>
  <Paragraphs>335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2</cp:revision>
  <dcterms:created xsi:type="dcterms:W3CDTF">2016-09-24T16:27:50Z</dcterms:created>
  <dcterms:modified xsi:type="dcterms:W3CDTF">2016-09-24T16:44:39Z</dcterms:modified>
</cp:coreProperties>
</file>